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5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354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39" r:id="rId42"/>
    <p:sldId id="291" r:id="rId43"/>
    <p:sldId id="340" r:id="rId44"/>
    <p:sldId id="292" r:id="rId45"/>
    <p:sldId id="293" r:id="rId46"/>
    <p:sldId id="342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41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53" r:id="rId70"/>
    <p:sldId id="309" r:id="rId71"/>
    <p:sldId id="310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11" r:id="rId83"/>
    <p:sldId id="312" r:id="rId84"/>
    <p:sldId id="313" r:id="rId85"/>
    <p:sldId id="31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202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88C4-3340-17B2-4EE4-319F9ABEE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6B040-C529-D144-B2EF-9994F0441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866A9-AD5D-9FB7-5B04-D83EFCD4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825C-BCAD-92FA-3775-472CADA3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F8C1-470B-B61C-843B-402E930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8AA4-0B5A-AC16-6A95-5091FD7E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6D1FC-400F-AC4F-78EF-5D2C17410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0F5F-E88B-2304-E71B-6CFFC7E0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40E0-E990-888B-FC17-8B1F5D7F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8C55-B307-48FE-A0BA-74F6D99A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5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FF236-D805-FF24-254D-80CA27117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9A752-E286-833F-D9D4-EEDC4A76B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548E4-C208-A468-DD0E-9C56E214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6BD7-2C29-495C-33C9-831F9BA25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77F0D-7D31-948F-6071-DB83C15B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0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3FF7-9C5C-5AAF-E2FD-5A1921B1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A673-809B-F0A1-2396-45816AD14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35C0-B7F1-8914-8AAE-2E6E502F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34AB0-4A89-F4EF-48B1-B1B7A8C7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BACA-346E-7896-4EC1-5CC9483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5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4259-8175-7940-F473-7BAACA72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2F241-D218-3DAB-6D91-E8C33541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C3330-2C11-BF87-0533-B332F162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3E149-4988-2BDA-D6A5-6DE2109C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9CA0-5873-7031-24DB-8D11C75B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8F02-C30F-0F85-3C7A-9CBEDBE7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0861-E12D-FAE0-40F1-C3E64163D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332CB-AFD4-A6EE-A2F6-D5838EFFC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77EBA-EF99-CE45-F723-C3E24D73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B8BEE-9A70-412A-4DB2-DDAA1838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F996B-E804-4C83-B5A4-18C56BCD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ADC8-9746-7AE0-4B0F-F6EBA687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A803-B98A-A37D-8F3F-7A24377D1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3ED4C-AE85-2658-2B96-F5CE4815B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FFABE-5455-3819-BD8C-F1F258EF3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2CDC5-0EFF-F96E-270D-B0CCB72D2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1FCF9-0083-2114-0CB3-749176A5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E9C9B-18FB-1765-A6BE-A1CEC927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EE12F-6628-C499-7092-324DDAC6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274D-7633-AF23-D773-2F0416C2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477C3-A301-8200-DCFA-9BE6D06A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1CD6B-6BAB-3D5C-201F-702F7CBC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28852-C69E-7B1E-7DDD-284F534F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5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3401C-C3BE-3D09-6BEB-0EB86320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69142-97D2-FDD2-E33E-3ABDF81F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C3536-A66A-C9F8-5694-39847A09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3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078E-07A5-FDF9-50C7-BB1016A1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6AA4-3E8C-14EE-C698-A5701D74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86EA8-1AA6-0C6F-BF2C-D98B79C1E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2346D-AF0F-9C18-2C27-93FEB796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05143-049A-3147-846E-5B3F3FB8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3CA11-B9B8-31E0-B5BA-50A7780A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B29E-3A45-6D9E-D1CB-5FAE8FB5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F749-3E8A-4ABC-F981-C6D06DD0A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679A6-F8C3-856C-A441-B70752067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8E3E2-DEB4-8A05-CC13-26393448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6A5DA-E289-EBB9-A7CF-92AC4522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23E25-CD2B-7E35-15B4-323046E3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4F973-14C4-1FCC-910B-DCC35C5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7C15-86F3-4AF4-8C5A-AE43FF5A7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D6779-F48F-602C-558F-6C7773BB1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8B916F-3290-41EB-BB00-B8E1E595577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BD9C8-1EC9-33FA-16BB-5501F5693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D8843-EDBE-593D-9792-FE4370618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24F5BC-87C1-4A5D-B666-ECDD643B9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3690"/>
            <a:ext cx="9144000" cy="947890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C00000"/>
                </a:solidFill>
              </a:rPr>
              <a:t>Password Hashing and Graph Pebbling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748958"/>
            <a:ext cx="9144000" cy="8586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C00000"/>
                </a:solidFill>
              </a:rPr>
              <a:t>Samson Zhou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6C96E-4B36-D12A-B0A0-152E8C53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" y="4230094"/>
            <a:ext cx="2714556" cy="2495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523FD-89E2-1648-4692-2AB15E64D42D}"/>
              </a:ext>
            </a:extLst>
          </p:cNvPr>
          <p:cNvSpPr txBox="1"/>
          <p:nvPr/>
        </p:nvSpPr>
        <p:spPr>
          <a:xfrm>
            <a:off x="3186819" y="4046725"/>
            <a:ext cx="5818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Joint work with: </a:t>
            </a:r>
          </a:p>
          <a:p>
            <a:pPr algn="ctr">
              <a:lnSpc>
                <a:spcPct val="100000"/>
              </a:lnSpc>
            </a:pPr>
            <a:r>
              <a:rPr lang="en-US" sz="2400" dirty="0"/>
              <a:t>Jeremiah </a:t>
            </a:r>
            <a:r>
              <a:rPr lang="en-US" sz="2400" dirty="0" err="1"/>
              <a:t>Blocki</a:t>
            </a:r>
            <a:r>
              <a:rPr lang="en-US" sz="2400" dirty="0"/>
              <a:t>, Ben Harsha, Ling Ren</a:t>
            </a:r>
          </a:p>
        </p:txBody>
      </p:sp>
      <p:pic>
        <p:nvPicPr>
          <p:cNvPr id="1026" name="Picture 2" descr="TAMU Logo">
            <a:extLst>
              <a:ext uri="{FF2B5EF4-FFF2-40B4-BE49-F238E27FC236}">
                <a16:creationId xmlns:a16="http://schemas.microsoft.com/office/drawing/2014/main" id="{2EBBB989-2B03-7F4F-0136-F1CA6239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75" y="4441555"/>
            <a:ext cx="2416445" cy="241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0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assword and h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4707" y="643467"/>
            <a:ext cx="98825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7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00" y="4251872"/>
            <a:ext cx="2303297" cy="2439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dirty="0"/>
                  <a:t> Users tend to pick weak passwords</a:t>
                </a:r>
              </a:p>
              <a:p>
                <a:r>
                  <a:rPr lang="en-US" sz="3000" dirty="0"/>
                  <a:t> Server attacks are inevitable</a:t>
                </a:r>
              </a:p>
              <a:p>
                <a:r>
                  <a:rPr lang="en-US" sz="3000" dirty="0"/>
                  <a:t> Try to mitigate offline attacks</a:t>
                </a:r>
              </a:p>
              <a:p>
                <a:r>
                  <a:rPr lang="en-US" sz="3000" dirty="0"/>
                  <a:t> Specialized hardware (ASIC)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3000" dirty="0"/>
                  <a:t> hashes per second.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108" y="4497981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Password Hash Function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 “Moderately Expensive” to compute</a:t>
            </a:r>
          </a:p>
          <a:p>
            <a:r>
              <a:rPr lang="en-US" sz="3000" dirty="0"/>
              <a:t> Expensive to compute on ASIC</a:t>
            </a:r>
          </a:p>
          <a:p>
            <a:r>
              <a:rPr lang="en-US" sz="3000" dirty="0"/>
              <a:t> Fast and cheap on PC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25" y="496383"/>
            <a:ext cx="2509838" cy="26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94" y="3286125"/>
            <a:ext cx="2628900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81" y="3801808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6" y="1020127"/>
            <a:ext cx="2647188" cy="18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4" y="1020127"/>
            <a:ext cx="2647188" cy="186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44" y="3513903"/>
            <a:ext cx="2509838" cy="2658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07" y="3513903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186" y="2617088"/>
            <a:ext cx="3142335" cy="20646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49C370-D28A-434C-B462-943E59B80A75}"/>
              </a:ext>
            </a:extLst>
          </p:cNvPr>
          <p:cNvSpPr/>
          <p:nvPr/>
        </p:nvSpPr>
        <p:spPr>
          <a:xfrm>
            <a:off x="7021828" y="1424970"/>
            <a:ext cx="4324196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CAF2CD-3F8C-46C7-82CF-BBB022777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6" y="1761068"/>
            <a:ext cx="3708724" cy="277907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531D73-D902-4341-96A7-38BC59E1A703}"/>
              </a:ext>
            </a:extLst>
          </p:cNvPr>
          <p:cNvSpPr/>
          <p:nvPr/>
        </p:nvSpPr>
        <p:spPr>
          <a:xfrm>
            <a:off x="763107" y="1474516"/>
            <a:ext cx="3846215" cy="345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8E76C-B195-4241-BDD6-9E31ACA66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9" y="1660094"/>
            <a:ext cx="3347477" cy="2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Memory Hard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 Memory hard functions require comparatively more resources for adversaries to compute</a:t>
            </a:r>
          </a:p>
          <a:p>
            <a:endParaRPr lang="en-US" sz="3000" dirty="0"/>
          </a:p>
          <a:p>
            <a:r>
              <a:rPr lang="en-US" sz="3000" dirty="0"/>
              <a:t> Data-dependent memory hard functions are susceptible to side-channel attacks </a:t>
            </a:r>
          </a:p>
          <a:p>
            <a:endParaRPr lang="en-US" sz="3000" dirty="0"/>
          </a:p>
          <a:p>
            <a:r>
              <a:rPr lang="en-US" sz="3000" dirty="0"/>
              <a:t> Data-independent memory hard functions (</a:t>
            </a:r>
            <a:r>
              <a:rPr lang="en-US" sz="3000" dirty="0" err="1"/>
              <a:t>iMHFs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51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/>
                  <a:t>Hash function: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5659070"/>
                <a:ext cx="3030007" cy="584775"/>
              </a:xfrm>
              <a:prstGeom prst="rect">
                <a:avLst/>
              </a:prstGeom>
              <a:blipFill>
                <a:blip r:embed="rId2"/>
                <a:stretch>
                  <a:fillRect l="-502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urved Connector 4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B8527BC-464B-44BC-837D-67DCBDA5F0F7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B8527BC-464B-44BC-837D-67DCBDA5F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0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𝑝𝑤𝑑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𝑠𝑎𝑙𝑡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25" y="4526790"/>
            <a:ext cx="2466975" cy="1847850"/>
          </a:xfrm>
          <a:prstGeom prst="rect">
            <a:avLst/>
          </a:prstGeom>
        </p:spPr>
      </p:pic>
      <p:cxnSp>
        <p:nvCxnSpPr>
          <p:cNvPr id="23" name="Curved Connector 22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649757-FA6C-4B88-B677-3B4BD6095D2D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649757-FA6C-4B88-B677-3B4BD6095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97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728759"/>
                <a:ext cx="460629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B37A13-F23E-4375-AA83-A55BCAF52328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B37A13-F23E-4375-AA83-A55BCAF52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1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1" y="5668115"/>
                <a:ext cx="747657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2DD239-5D8C-43AB-861B-F68E43CADDD5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2DD239-5D8C-43AB-861B-F68E43CAD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38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165086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8" y="3396530"/>
                <a:ext cx="876300" cy="8490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3371130"/>
                <a:ext cx="876300" cy="8490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30" y="3421931"/>
                <a:ext cx="876300" cy="8490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57" y="3396530"/>
                <a:ext cx="876300" cy="8490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2770135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66" y="4601629"/>
                <a:ext cx="876300" cy="8490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4"/>
            <a:endCxn id="28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5325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20772" y="3371130"/>
            <a:ext cx="123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2" y="5668115"/>
                <a:ext cx="737443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5400000" flipH="1" flipV="1">
            <a:off x="5082494" y="197283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B57575-10ED-42EE-9FFA-74EC9EBE24AC}"/>
                  </a:ext>
                </a:extLst>
              </p:cNvPr>
              <p:cNvSpPr/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B57575-10ED-42EE-9FFA-74EC9EBE2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93" y="1846304"/>
                <a:ext cx="771331" cy="606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8AF8-793F-BA9D-9D8D-C652CE4F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03AF-E25F-3EF8-9D1E-4B3E1C0BF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 Calculating an </a:t>
            </a:r>
            <a:r>
              <a:rPr lang="en-US" sz="3000" dirty="0" err="1"/>
              <a:t>iMHF</a:t>
            </a:r>
            <a:r>
              <a:rPr lang="en-US" sz="3000" dirty="0"/>
              <a:t> can be modeled as graph pebbling [AS15]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96" y="3518199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94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sp>
        <p:nvSpPr>
          <p:cNvPr id="4" name="Oval 3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4" idx="6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1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8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01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 Users tend to pick weak passwords</a:t>
            </a:r>
          </a:p>
        </p:txBody>
      </p:sp>
      <p:pic>
        <p:nvPicPr>
          <p:cNvPr id="1026" name="Picture 2" descr="Image result for common pass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46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6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35" y="3823316"/>
            <a:ext cx="5282170" cy="2773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How to quantify “memory-hardness” of </a:t>
                </a:r>
                <a:r>
                  <a:rPr lang="en-US" dirty="0" err="1"/>
                  <a:t>iMHF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 ST-complexity: maximum number of pebbles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number of steps</a:t>
                </a:r>
              </a:p>
              <a:p>
                <a:pPr lvl="1"/>
                <a:r>
                  <a:rPr lang="en-US" dirty="0"/>
                  <a:t> 2 pebbles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7 steps = 14</a:t>
                </a:r>
              </a:p>
              <a:p>
                <a:r>
                  <a:rPr lang="en-US" dirty="0"/>
                  <a:t> </a:t>
                </a:r>
                <a:r>
                  <a:rPr lang="en-GB" dirty="0"/>
                  <a:t>ST-complexity can scale badly with multiple evaluations [AS15]</a:t>
                </a:r>
              </a:p>
              <a:p>
                <a:r>
                  <a:rPr lang="en-GB" dirty="0"/>
                  <a:t> [AS15]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∃ </m:t>
                    </m:r>
                  </m:oMath>
                </a14:m>
                <a:r>
                  <a:rPr lang="en-GB" dirty="0"/>
                  <a:t>function </a:t>
                </a:r>
                <a:r>
                  <a:rPr lang="en-GB" i="1" dirty="0"/>
                  <a:t>f</a:t>
                </a:r>
                <a:r>
                  <a:rPr lang="en-GB" dirty="0"/>
                  <a:t> such that: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𝑖𝑛𝑠𝑡𝑎𝑛𝑐𝑒𝑠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𝑆𝑇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765750" y="33802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140737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0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69270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87114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91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20141" y="340567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767401" y="341202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193771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=3+2=5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880872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062304" y="343198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=5+1=6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4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47453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12074" y="341202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=6+2=8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3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87101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473821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43328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=8+2=10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6" y="5294376"/>
                <a:ext cx="3406628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67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Pebbling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4516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0266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68519" y="38048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80182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638531" y="33866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7396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87609" y="3431075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35493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184536" y="343107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469356" y="339932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=10+1=11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35" y="5294376"/>
                <a:ext cx="4930109" cy="1256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89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iMHFs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[AS15] CC amortizes well: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𝐶𝐶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𝑐𝑜𝑝𝑖𝑒𝑠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27" y="692313"/>
            <a:ext cx="6005325" cy="1342963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7616290" y="295530"/>
            <a:ext cx="2268416" cy="21365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EA4EDD8-FBF6-4AAD-B680-F347255E1C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7370" y="2937510"/>
              <a:ext cx="7280910" cy="1632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8730">
                      <a:extLst>
                        <a:ext uri="{9D8B030D-6E8A-4147-A177-3AD203B41FA5}">
                          <a16:colId xmlns:a16="http://schemas.microsoft.com/office/drawing/2014/main" val="40961076"/>
                        </a:ext>
                      </a:extLst>
                    </a:gridCol>
                    <a:gridCol w="2403524">
                      <a:extLst>
                        <a:ext uri="{9D8B030D-6E8A-4147-A177-3AD203B41FA5}">
                          <a16:colId xmlns:a16="http://schemas.microsoft.com/office/drawing/2014/main" val="1686463265"/>
                        </a:ext>
                      </a:extLst>
                    </a:gridCol>
                    <a:gridCol w="2578656">
                      <a:extLst>
                        <a:ext uri="{9D8B030D-6E8A-4147-A177-3AD203B41FA5}">
                          <a16:colId xmlns:a16="http://schemas.microsoft.com/office/drawing/2014/main" val="2597751639"/>
                        </a:ext>
                      </a:extLst>
                    </a:gridCol>
                  </a:tblGrid>
                  <a:tr h="4627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000516"/>
                      </a:ext>
                    </a:extLst>
                  </a:tr>
                  <a:tr h="4691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Argon2i [BDK15]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1.75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[BZ17]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1.767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[BZ17]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845843"/>
                      </a:ext>
                    </a:extLst>
                  </a:tr>
                  <a:tr h="70079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DRSample</a:t>
                          </a:r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938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EA4EDD8-FBF6-4AAD-B680-F347255E1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8476195"/>
                  </p:ext>
                </p:extLst>
              </p:nvPr>
            </p:nvGraphicFramePr>
            <p:xfrm>
              <a:off x="1817370" y="2937510"/>
              <a:ext cx="7280910" cy="1632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8730">
                      <a:extLst>
                        <a:ext uri="{9D8B030D-6E8A-4147-A177-3AD203B41FA5}">
                          <a16:colId xmlns:a16="http://schemas.microsoft.com/office/drawing/2014/main" val="40961076"/>
                        </a:ext>
                      </a:extLst>
                    </a:gridCol>
                    <a:gridCol w="2403524">
                      <a:extLst>
                        <a:ext uri="{9D8B030D-6E8A-4147-A177-3AD203B41FA5}">
                          <a16:colId xmlns:a16="http://schemas.microsoft.com/office/drawing/2014/main" val="1686463265"/>
                        </a:ext>
                      </a:extLst>
                    </a:gridCol>
                    <a:gridCol w="2578656">
                      <a:extLst>
                        <a:ext uri="{9D8B030D-6E8A-4147-A177-3AD203B41FA5}">
                          <a16:colId xmlns:a16="http://schemas.microsoft.com/office/drawing/2014/main" val="2597751639"/>
                        </a:ext>
                      </a:extLst>
                    </a:gridCol>
                  </a:tblGrid>
                  <a:tr h="462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5" t="-6579" r="-218037" b="-25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000516"/>
                      </a:ext>
                    </a:extLst>
                  </a:tr>
                  <a:tr h="4691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Argon2i [BDK15]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696" t="-103846" r="-108101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742" t="-103846" r="-94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845843"/>
                      </a:ext>
                    </a:extLst>
                  </a:tr>
                  <a:tr h="70079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DRSample</a:t>
                          </a:r>
                          <a:r>
                            <a:rPr lang="en-US" dirty="0"/>
                            <a:t> [ABH17]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696" t="-138261" r="-108101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742" t="-138261" r="-946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938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C60F20-7C8F-4A6C-BB6E-D6A03A65EBAA}"/>
                  </a:ext>
                </a:extLst>
              </p:cNvPr>
              <p:cNvSpPr/>
              <p:nvPr/>
            </p:nvSpPr>
            <p:spPr>
              <a:xfrm>
                <a:off x="3980764" y="5103898"/>
                <a:ext cx="2939142" cy="10730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7.3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C60F20-7C8F-4A6C-BB6E-D6A03A65E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764" y="5103898"/>
                <a:ext cx="2939142" cy="107306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99AE46-8715-411F-8709-3920EC791EF2}"/>
                  </a:ext>
                </a:extLst>
              </p:cNvPr>
              <p:cNvSpPr/>
              <p:nvPr/>
            </p:nvSpPr>
            <p:spPr>
              <a:xfrm>
                <a:off x="7616290" y="5103897"/>
                <a:ext cx="1069132" cy="10730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99AE46-8715-411F-8709-3920EC791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290" y="5103897"/>
                <a:ext cx="1069132" cy="107306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38C0EB9-3C32-474D-A893-F5A9DBF20AE9}"/>
                  </a:ext>
                </a:extLst>
              </p:cNvPr>
              <p:cNvSpPr/>
              <p:nvPr/>
            </p:nvSpPr>
            <p:spPr>
              <a:xfrm>
                <a:off x="973133" y="5103896"/>
                <a:ext cx="2491579" cy="107306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500,000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38C0EB9-3C32-474D-A893-F5A9DBF20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3" y="5103896"/>
                <a:ext cx="2491579" cy="107306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13BB09-4DC1-415F-AFAD-AB5A5626CDB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450335" y="4570134"/>
            <a:ext cx="7490" cy="53376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3C58CA-D10A-4420-ABEA-7F07498B7A4F}"/>
              </a:ext>
            </a:extLst>
          </p:cNvPr>
          <p:cNvCxnSpPr>
            <a:cxnSpLocks/>
          </p:cNvCxnSpPr>
          <p:nvPr/>
        </p:nvCxnSpPr>
        <p:spPr>
          <a:xfrm flipH="1" flipV="1">
            <a:off x="7701559" y="4570137"/>
            <a:ext cx="471912" cy="53375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s.skyhighnetworks.com/2015/07/09195038/blog-image-top-passwords-8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57084" y="5785934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SkyHigh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41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Data-independent memory hard functions require comparatively more resources for adversaries to compute</a:t>
            </a:r>
          </a:p>
          <a:p>
            <a:r>
              <a:rPr lang="en-US" dirty="0"/>
              <a:t> Calculating an </a:t>
            </a:r>
            <a:r>
              <a:rPr lang="en-US" dirty="0" err="1"/>
              <a:t>iMHF</a:t>
            </a:r>
            <a:r>
              <a:rPr lang="en-US" dirty="0"/>
              <a:t> can be modeled as graph pebbling</a:t>
            </a:r>
          </a:p>
          <a:p>
            <a:r>
              <a:rPr lang="en-US" dirty="0"/>
              <a:t> Cumulative complexity better model than space-time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58" y="4121883"/>
            <a:ext cx="4371975" cy="229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43514"/>
            <a:ext cx="3039208" cy="2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2961978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4" y="640263"/>
            <a:ext cx="10171261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Computability Results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109" y="2121763"/>
                <a:ext cx="10458203" cy="3773010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/>
                  <a:t> Computing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 is NP-hard!</a:t>
                </a:r>
              </a:p>
              <a:p>
                <a:endParaRPr lang="en-US" sz="3000" dirty="0"/>
              </a:p>
              <a:p>
                <a:r>
                  <a:rPr lang="en-US" sz="3000" dirty="0"/>
                  <a:t> Implication: Cryptanalysis of memory-hard functions is provably hard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109" y="2121763"/>
                <a:ext cx="10458203" cy="3773010"/>
              </a:xfrm>
              <a:blipFill>
                <a:blip r:embed="rId2"/>
                <a:stretch>
                  <a:fillRect l="-1166" t="-3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71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3-PARTITION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Given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integers, can we partition them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sets, each with the same sum?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1,2,4,5,6,7,8,11,13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2,4,13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1,7,11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5,6,8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{1,2,3,4,6,7,9,10,11}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2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6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Assignment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Bounded 2-Linear Covering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equations </a:t>
                </a:r>
                <a:r>
                  <a:rPr lang="en-US" dirty="0"/>
                  <a:t>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can we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dirty="0"/>
                  <a:t>so that all equations are satisfied? 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+2=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+6=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+5=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Assignment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Our Theorem</a:t>
                </a:r>
                <a:r>
                  <a:rPr lang="en-US" dirty="0"/>
                  <a:t>: B2LC is NP-complete (reduction from 3PARTITION)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7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3-PARTITION to B2LC</a:t>
                </a:r>
              </a:p>
              <a:p>
                <a:r>
                  <a:rPr lang="en-US" dirty="0"/>
                  <a:t> Reducing B2LC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410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99" y="2632520"/>
            <a:ext cx="90392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58" y="1690688"/>
                <a:ext cx="1217706" cy="786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5003102"/>
            <a:ext cx="35242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92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4028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blipFill>
                <a:blip r:embed="rId4"/>
                <a:stretch>
                  <a:fillRect t="-1263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8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 Users tend to pick weak passwords</a:t>
            </a:r>
          </a:p>
          <a:p>
            <a:r>
              <a:rPr lang="en-US" sz="3000" dirty="0"/>
              <a:t> Server attacks are inevitable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7" y="4001294"/>
            <a:ext cx="2509838" cy="2658484"/>
          </a:xfrm>
          <a:prstGeom prst="rect">
            <a:avLst/>
          </a:prstGeom>
        </p:spPr>
      </p:pic>
      <p:pic>
        <p:nvPicPr>
          <p:cNvPr id="5" name="Picture 2" descr="Image result for common passwords">
            <a:extLst>
              <a:ext uri="{FF2B5EF4-FFF2-40B4-BE49-F238E27FC236}">
                <a16:creationId xmlns:a16="http://schemas.microsoft.com/office/drawing/2014/main" id="{25F4E7DF-1244-F5EA-EBBC-783CD132D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46" y="534384"/>
            <a:ext cx="4812079" cy="25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7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373700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B9DB59-BEA9-8D78-4EA4-7C3FB42DB93B}"/>
                  </a:ext>
                </a:extLst>
              </p:cNvPr>
              <p:cNvSpPr txBox="1"/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B9DB59-BEA9-8D78-4EA4-7C3FB42D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blipFill>
                <a:blip r:embed="rId4"/>
                <a:stretch>
                  <a:fillRect t="-1263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407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79697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7E465-AA89-7DDD-3CB8-A20DC05584CF}"/>
                  </a:ext>
                </a:extLst>
              </p:cNvPr>
              <p:cNvSpPr txBox="1"/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7E465-AA89-7DDD-3CB8-A20DC055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blipFill>
                <a:blip r:embed="rId4"/>
                <a:stretch>
                  <a:fillRect t="-1263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0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BF03BF-AF1D-120D-27A7-83CA942135C2}"/>
                  </a:ext>
                </a:extLst>
              </p:cNvPr>
              <p:cNvSpPr txBox="1"/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BF03BF-AF1D-120D-27A7-83CA9421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blipFill>
                <a:blip r:embed="rId4"/>
                <a:stretch>
                  <a:fillRect t="-1263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064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428" y="2803443"/>
          <a:ext cx="8747365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947">
                  <a:extLst>
                    <a:ext uri="{9D8B030D-6E8A-4147-A177-3AD203B41FA5}">
                      <a16:colId xmlns:a16="http://schemas.microsoft.com/office/drawing/2014/main" val="2332897633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04859417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098997124"/>
                    </a:ext>
                  </a:extLst>
                </a:gridCol>
                <a:gridCol w="795974">
                  <a:extLst>
                    <a:ext uri="{9D8B030D-6E8A-4147-A177-3AD203B41FA5}">
                      <a16:colId xmlns:a16="http://schemas.microsoft.com/office/drawing/2014/main" val="2882247992"/>
                    </a:ext>
                  </a:extLst>
                </a:gridCol>
                <a:gridCol w="661921">
                  <a:extLst>
                    <a:ext uri="{9D8B030D-6E8A-4147-A177-3AD203B41FA5}">
                      <a16:colId xmlns:a16="http://schemas.microsoft.com/office/drawing/2014/main" val="531712142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332959724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40595135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3844647378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606399357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194972385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1994055509"/>
                    </a:ext>
                  </a:extLst>
                </a:gridCol>
                <a:gridCol w="728947">
                  <a:extLst>
                    <a:ext uri="{9D8B030D-6E8A-4147-A177-3AD203B41FA5}">
                      <a16:colId xmlns:a16="http://schemas.microsoft.com/office/drawing/2014/main" val="247316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7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6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3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5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8307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002323" y="2803443"/>
            <a:ext cx="26377" cy="289397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" y="4148303"/>
                <a:ext cx="189924" cy="276999"/>
              </a:xfrm>
              <a:prstGeom prst="rect">
                <a:avLst/>
              </a:prstGeom>
              <a:blipFill>
                <a:blip r:embed="rId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563624" y="2185416"/>
            <a:ext cx="8659170" cy="91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49" y="1690688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5D454E-9FFE-2328-B12A-C2A03B7B04E8}"/>
                  </a:ext>
                </a:extLst>
              </p:cNvPr>
              <p:cNvSpPr txBox="1"/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integers in original 3-PARTITION instance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5D454E-9FFE-2328-B12A-C2A03B7B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657" y="5971032"/>
                <a:ext cx="8954360" cy="584775"/>
              </a:xfrm>
              <a:prstGeom prst="rect">
                <a:avLst/>
              </a:prstGeom>
              <a:blipFill>
                <a:blip r:embed="rId4"/>
                <a:stretch>
                  <a:fillRect t="-12632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970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/>
                  <a:t> Reducing 3-PARTITION to B2LC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Reducing B2LC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60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41381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54970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9659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17912" y="39262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589991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448340" y="34826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88377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145302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994345" y="35270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41381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54970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99659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317912" y="23641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589991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448340" y="19205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88377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145302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94345" y="19649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47" y="3572447"/>
                <a:ext cx="5306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24" y="2254601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46" y="4775315"/>
            <a:ext cx="2743200" cy="1666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74AE3A-DB08-434B-BD19-F5A0FCBB0F52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74AE3A-DB08-434B-BD19-F5A0FCBB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5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5305CF5-91C6-4C1C-8EA6-EF497B667CAF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3" grpId="0"/>
      <p:bldP spid="6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947525-5CD8-4F4C-88E9-B0C8AF2D0F3F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947525-5CD8-4F4C-88E9-B0C8AF2D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3E6A3F1-D7E8-4E4E-BB49-C507DDACD875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C45100-93FD-4D00-A33E-806B4AB76543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C45100-93FD-4D00-A33E-806B4AB76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9946F4-B520-43AE-AD0F-C058901BB10B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9946F4-B520-43AE-AD0F-C058901BB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409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70751" y="363503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D4FF50-4BAD-412C-A3D2-7B354DFD0A04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D4FF50-4BAD-412C-A3D2-7B354DFD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334CC7-3FBD-45A3-B89B-914AC52D5568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61FF4D-646E-4686-8A9B-AD8EA265BBDF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61FF4D-646E-4686-8A9B-AD8EA265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CE9AB8-3DEA-439F-943F-6A6DAD7613F2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8CE9AB8-3DEA-439F-943F-6A6DAD76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365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52152" y="36890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576550-E12D-4B2D-8E3E-0F228118882E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576550-E12D-4B2D-8E3E-0F2281188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5D420A5-2E0B-493B-A744-F1253C3E6E2A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77AF0-A44A-422C-84A9-529245D4C3AB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77AF0-A44A-422C-84A9-529245D4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EFEB02-3992-4BC6-83A5-F21ECF85B4C7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EFEB02-3992-4BC6-83A5-F21ECF85B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419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8216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5260169" y="3662392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8B898E-4378-4959-AD36-E0402F1F1BE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8B898E-4378-4959-AD36-E0402F1F1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1D428E8-6B1E-4892-B390-FD9F4CB722CC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C2317F3-C474-4DDF-B4B9-67FCDCCB37BB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C2317F3-C474-4DDF-B4B9-67FCDCCB3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0D0CC5-54DE-4A98-9F87-C9BB525DCF2F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0D0CC5-54DE-4A98-9F87-C9BB525DC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5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4405" y="288950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34405" y="1258994"/>
            <a:ext cx="6602587" cy="338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3877352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898811" y="2089830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BB93BB-9460-40E0-B342-69612C49B89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BB93BB-9460-40E0-B342-69612C49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28B0B70F-631F-4034-8122-C58C31B1558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F05F25-D0C0-4941-9828-BF954E1CAAC7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F05F25-D0C0-4941-9828-BF954E1C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027DC4-3F10-4FF9-BE58-29FE6FB326D2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027DC4-3F10-4FF9-BE58-29FE6FB32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1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5306814" y="5239801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8101414" y="365408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289045" y="2038747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3673AE-0CD1-4DC2-8DD2-21935160B921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3673AE-0CD1-4DC2-8DD2-21935160B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C572215E-BCBE-4566-923A-89B2FE82659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076EC3-E300-46BF-BF85-F41F5C7CC395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076EC3-E300-46BF-BF85-F41F5C7CC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492B538-9020-4A2D-A5C4-15A42E794010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492B538-9020-4A2D-A5C4-15A42E79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04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724328" y="2083198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33123" y="521618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4ED75F-4348-4BB6-BA33-1B10952227CB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4ED75F-4348-4BB6-BA33-1B109522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F20C5F4-BC83-4E6D-BDF1-CF31C1039EAC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A6C88C-6904-4578-B998-2F5B500CCED7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A6C88C-6904-4578-B998-2F5B500C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DB79E-3E9B-462F-87C9-0E0156CFAE7D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DB79E-3E9B-462F-87C9-0E0156CF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46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Honest Pebbling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86606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441917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6744955" y="3635034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886606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endCxn id="48" idx="2"/>
          </p:cNvCxnSpPr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  <a:endCxn id="48" idx="6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8149752" y="51971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05A99-1488-4E98-A402-21224FC05880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05A99-1488-4E98-A402-21224FC05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0FE6D4C-725B-4D4B-A1F1-6D9CEC608316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121713-1E72-4931-BC2A-EB7053B6431E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121713-1E72-4931-BC2A-EB7053B64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E7B1DD3-6D28-4976-B842-FBD8833E8D4B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E7B1DD3-6D28-4976-B842-FBD8833E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506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176456-514B-4608-ABCD-3061F425F95E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176456-514B-4608-ABCD-3061F425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5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B41692E-DBAC-4F1F-BB05-8D410B35DDB5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92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6E8AAB-401B-4135-B10F-01BA25E567C1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6E8AAB-401B-4135-B10F-01BA25E5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35827BDB-F0B2-4F49-B483-64C15BCB64B8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48811-25CB-4365-B4C2-70625D940A03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48811-25CB-4365-B4C2-70625D94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F99EE-2012-44B7-B352-957308215775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6F99EE-2012-44B7-B352-95730821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630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37996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51585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6274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14527" y="5640729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744955" y="5197136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8039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59373" y="52669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290960" y="524158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337996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51585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96274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4527" y="407862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886606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180390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441917" y="3679485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290960" y="3679485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751585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6274" y="2482340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44955" y="2038747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290960" y="2083198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96043" y="2507741"/>
            <a:ext cx="1090563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 flipV="1">
            <a:off x="4347889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770060" y="2507741"/>
            <a:ext cx="943071" cy="273384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0"/>
          </p:cNvCxnSpPr>
          <p:nvPr/>
        </p:nvCxnSpPr>
        <p:spPr>
          <a:xfrm flipH="1" flipV="1">
            <a:off x="4762906" y="2507741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185820" y="248331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632183" y="2515309"/>
            <a:ext cx="966204" cy="117174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78" y="2292297"/>
                <a:ext cx="261443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2461696" y="5235436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4059" y="3654084"/>
            <a:ext cx="876300" cy="8490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877352" y="2083197"/>
            <a:ext cx="876300" cy="849086"/>
          </a:xfrm>
          <a:prstGeom prst="ellipse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B6AEF-8D9A-48C7-9657-2B13FB6412C7}"/>
                  </a:ext>
                </a:extLst>
              </p:cNvPr>
              <p:cNvSpPr txBox="1"/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assignments </a:t>
                </a:r>
                <a:r>
                  <a:rPr lang="en-US" sz="2000" dirty="0"/>
                  <a:t>for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equations</a:t>
                </a:r>
                <a:r>
                  <a:rPr lang="en-US" sz="2000" dirty="0"/>
                  <a:t>, then Pebbling Cost is SMALL.</a:t>
                </a:r>
              </a:p>
              <a:p>
                <a:r>
                  <a:rPr lang="en-US" sz="2000" dirty="0"/>
                  <a:t>Otherwise, Pebbling Cost is LARGE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B6AEF-8D9A-48C7-9657-2B13FB641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9" y="223935"/>
                <a:ext cx="4679631" cy="1015663"/>
              </a:xfrm>
              <a:prstGeom prst="rect">
                <a:avLst/>
              </a:prstGeom>
              <a:blipFill>
                <a:blip r:embed="rId3"/>
                <a:stretch>
                  <a:fillRect l="-1434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73AF1CF-37CD-4C30-9EA4-38FE424E4BA4}"/>
              </a:ext>
            </a:extLst>
          </p:cNvPr>
          <p:cNvSpPr/>
          <p:nvPr/>
        </p:nvSpPr>
        <p:spPr>
          <a:xfrm>
            <a:off x="6833577" y="196754"/>
            <a:ext cx="4447133" cy="1055216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31D625-D443-4B05-A0DB-4F52CB82856A}"/>
                  </a:ext>
                </a:extLst>
              </p:cNvPr>
              <p:cNvSpPr txBox="1"/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31D625-D443-4B05-A0DB-4F52CB82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62" y="5286947"/>
                <a:ext cx="530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85A83C-6440-4B29-A3FF-3D90CBF9B218}"/>
                  </a:ext>
                </a:extLst>
              </p:cNvPr>
              <p:cNvSpPr txBox="1"/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85A83C-6440-4B29-A3FF-3D90CBF9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39" y="3969101"/>
                <a:ext cx="53065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808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Cheater!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35" y="661988"/>
            <a:ext cx="3333750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3" y="2719388"/>
            <a:ext cx="333375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676276"/>
            <a:ext cx="333375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733676"/>
            <a:ext cx="333375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15" y="2733676"/>
            <a:ext cx="333375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100637"/>
            <a:ext cx="9677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9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8F993-1D63-43DF-B4CD-89B2ABB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92" y="1352550"/>
            <a:ext cx="10344758" cy="53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9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Graph Pebbling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“Graph Reducibility”</a:t>
            </a:r>
          </a:p>
        </p:txBody>
      </p:sp>
    </p:spTree>
    <p:extLst>
      <p:ext uri="{BB962C8B-B14F-4D97-AF65-F5344CB8AC3E}">
        <p14:creationId xmlns:p14="http://schemas.microsoft.com/office/powerpoint/2010/main" val="144903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41" y="357716"/>
            <a:ext cx="7900372" cy="60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9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We say that a directed acyclic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if there exists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5527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773525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Arrow Connector 11"/>
          <p:cNvCxnSpPr>
            <a:stCxn id="9" idx="6"/>
            <a:endCxn id="10" idx="2"/>
          </p:cNvCxnSpPr>
          <p:nvPr/>
        </p:nvCxnSpPr>
        <p:spPr>
          <a:xfrm>
            <a:off x="2231572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202664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3660711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631803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8" name="Straight Arrow Connector 17"/>
          <p:cNvCxnSpPr>
            <a:endCxn id="17" idx="2"/>
          </p:cNvCxnSpPr>
          <p:nvPr/>
        </p:nvCxnSpPr>
        <p:spPr>
          <a:xfrm>
            <a:off x="5089850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050056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>
            <a:off x="6508103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468309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2" name="Straight Arrow Connector 21"/>
          <p:cNvCxnSpPr>
            <a:endCxn id="21" idx="2"/>
          </p:cNvCxnSpPr>
          <p:nvPr/>
        </p:nvCxnSpPr>
        <p:spPr>
          <a:xfrm>
            <a:off x="7926356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871012" y="340567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>
            <a:off x="9329059" y="383021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9" idx="0"/>
            <a:endCxn id="15" idx="0"/>
          </p:cNvCxnSpPr>
          <p:nvPr/>
        </p:nvCxnSpPr>
        <p:spPr>
          <a:xfrm rot="5400000" flipH="1" flipV="1">
            <a:off x="3217118" y="198197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5400000" flipH="1" flipV="1">
            <a:off x="8879116" y="198197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4629021" y="281836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 flipV="1">
            <a:off x="7587991" y="283741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&quot;No&quot; Symbol 32"/>
          <p:cNvSpPr/>
          <p:nvPr/>
        </p:nvSpPr>
        <p:spPr>
          <a:xfrm>
            <a:off x="5761724" y="352581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7" y="451869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33" grpId="0" animBg="1"/>
      <p:bldP spid="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Reducibility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Can deduce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-reducible!</a:t>
                </a:r>
              </a:p>
              <a:p>
                <a:r>
                  <a:rPr lang="en-US" dirty="0"/>
                  <a:t> Depth-robustness is a </a:t>
                </a:r>
                <a:r>
                  <a:rPr lang="en-US" i="1" dirty="0"/>
                  <a:t>necessary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(AB16)</a:t>
                </a:r>
              </a:p>
              <a:p>
                <a:pPr lvl="1"/>
                <a:r>
                  <a:rPr lang="en-US" dirty="0"/>
                  <a:t> There exists attack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Depth-robustness is a </a:t>
                </a:r>
                <a:r>
                  <a:rPr lang="en-US" i="1" dirty="0"/>
                  <a:t>sufficient</a:t>
                </a:r>
                <a:r>
                  <a:rPr lang="en-US" dirty="0"/>
                  <a:t> condition for secure </a:t>
                </a:r>
                <a:r>
                  <a:rPr lang="en-US" dirty="0" err="1"/>
                  <a:t>iMHFs</a:t>
                </a:r>
                <a:r>
                  <a:rPr lang="en-US" dirty="0"/>
                  <a:t> (ABP16)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11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50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06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Vertex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does there exist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intersects all edges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09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1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35004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3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Arbitrarily label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direct edges in topological ordering.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3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 For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create an ingoing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an outgoing path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295"/>
                <a:ext cx="10515600" cy="4351338"/>
              </a:xfrm>
              <a:blipFill>
                <a:blip r:embed="rId2"/>
                <a:stretch>
                  <a:fillRect l="-1043" t="-252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2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Reduction</a:t>
            </a:r>
          </a:p>
        </p:txBody>
      </p:sp>
      <p:sp>
        <p:nvSpPr>
          <p:cNvPr id="4" name="Oval 3"/>
          <p:cNvSpPr/>
          <p:nvPr/>
        </p:nvSpPr>
        <p:spPr>
          <a:xfrm>
            <a:off x="3312088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>
            <a:off x="4188388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17527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46666" y="3821073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722566" y="33711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143930" y="3421931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7576957" y="3396530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4722566" y="4601629"/>
            <a:ext cx="876300" cy="849086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9" idx="4"/>
            <a:endCxn id="12" idx="0"/>
          </p:cNvCxnSpPr>
          <p:nvPr/>
        </p:nvCxnSpPr>
        <p:spPr>
          <a:xfrm>
            <a:off x="5160716" y="4220216"/>
            <a:ext cx="0" cy="3814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4"/>
          </p:cNvCxnSpPr>
          <p:nvPr/>
        </p:nvCxnSpPr>
        <p:spPr>
          <a:xfrm flipV="1">
            <a:off x="5617526" y="4245616"/>
            <a:ext cx="2397581" cy="780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5152034" y="1994444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</p:cNvCxnSpPr>
          <p:nvPr/>
        </p:nvCxnSpPr>
        <p:spPr>
          <a:xfrm flipH="1" flipV="1">
            <a:off x="3734688" y="215265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42834" y="2133940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593743" y="2167525"/>
            <a:ext cx="15550" cy="124388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8015107" y="4245616"/>
            <a:ext cx="0" cy="120509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6"/>
          </p:cNvCxnSpPr>
          <p:nvPr/>
        </p:nvCxnSpPr>
        <p:spPr>
          <a:xfrm>
            <a:off x="5598866" y="5026172"/>
            <a:ext cx="121745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9" idx="3"/>
          </p:cNvCxnSpPr>
          <p:nvPr/>
        </p:nvCxnSpPr>
        <p:spPr>
          <a:xfrm flipV="1">
            <a:off x="3961925" y="4095870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7"/>
          </p:cNvCxnSpPr>
          <p:nvPr/>
        </p:nvCxnSpPr>
        <p:spPr>
          <a:xfrm flipH="1">
            <a:off x="6891899" y="2925557"/>
            <a:ext cx="685058" cy="6207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43941" y="5341726"/>
            <a:ext cx="888972" cy="6190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10947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46306" y="1543087"/>
            <a:ext cx="33054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80222" y="154308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2490" y="4756951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18579" y="547452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76957" y="2544537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02013" y="5838862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0061" y="4601629"/>
            <a:ext cx="39305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Path of length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if and only if a blue edge remains!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57" y="4635894"/>
                <a:ext cx="3262493" cy="1569660"/>
              </a:xfrm>
              <a:prstGeom prst="rect">
                <a:avLst/>
              </a:prstGeom>
              <a:blipFill>
                <a:blip r:embed="rId2"/>
                <a:stretch>
                  <a:fillRect l="-4860" t="-4651" r="-35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14362"/>
            <a:ext cx="10029825" cy="562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12" y="720237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53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 We show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NP-hard (as is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 Integer Program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/>
                  <a:t> integrality gap.</a:t>
                </a:r>
              </a:p>
              <a:p>
                <a:pPr lvl="1"/>
                <a:r>
                  <a:rPr lang="en-US" dirty="0"/>
                  <a:t> Evidence that a problem is hard to approximate</a:t>
                </a:r>
              </a:p>
              <a:p>
                <a:r>
                  <a:rPr lang="en-US" dirty="0"/>
                  <a:t> We show that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NP-hard to determine whether a 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(even for graphs with bounded degree).</a:t>
                </a:r>
              </a:p>
              <a:p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is hard to:</a:t>
                </a:r>
              </a:p>
              <a:p>
                <a:pPr lvl="1"/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1.3 (minimum Vertex Cover).</a:t>
                </a:r>
              </a:p>
              <a:p>
                <a:pPr lvl="1"/>
                <a:r>
                  <a:rPr lang="en-US" dirty="0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to a factor of 2 (Unique Games Conjecture).</a:t>
                </a:r>
              </a:p>
              <a:p>
                <a:r>
                  <a:rPr lang="en-US" dirty="0"/>
                  <a:t> An optimal cumulative cost pebbling of a graph may take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steps.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06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</p:spPr>
            <p:txBody>
              <a:bodyPr/>
              <a:lstStyle/>
              <a:p>
                <a:r>
                  <a:rPr lang="en-US" dirty="0"/>
                  <a:t> Does there exist an algorithm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 Do there exist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given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-reducible graph, we can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nodes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has depth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Even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approximation helps!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8606"/>
              </a:xfrm>
              <a:blipFill>
                <a:blip r:embed="rId2"/>
                <a:stretch>
                  <a:fillRect l="-1043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5527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2773526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6" name="Straight Arrow Connector 5"/>
          <p:cNvCxnSpPr>
            <a:stCxn id="4" idx="6"/>
            <a:endCxn id="5" idx="2"/>
          </p:cNvCxnSpPr>
          <p:nvPr/>
        </p:nvCxnSpPr>
        <p:spPr>
          <a:xfrm>
            <a:off x="2231573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02665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3660712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631804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0" name="Straight Arrow Connector 9"/>
          <p:cNvCxnSpPr>
            <a:endCxn id="9" idx="2"/>
          </p:cNvCxnSpPr>
          <p:nvPr/>
        </p:nvCxnSpPr>
        <p:spPr>
          <a:xfrm>
            <a:off x="5089851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050057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6508104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68310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4" name="Straight Arrow Connector 13"/>
          <p:cNvCxnSpPr>
            <a:endCxn id="13" idx="2"/>
          </p:cNvCxnSpPr>
          <p:nvPr/>
        </p:nvCxnSpPr>
        <p:spPr>
          <a:xfrm>
            <a:off x="7926357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871013" y="3898044"/>
            <a:ext cx="876300" cy="849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9329060" y="4322587"/>
            <a:ext cx="54195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0"/>
            <a:endCxn id="7" idx="0"/>
          </p:cNvCxnSpPr>
          <p:nvPr/>
        </p:nvCxnSpPr>
        <p:spPr>
          <a:xfrm rot="5400000" flipH="1" flipV="1">
            <a:off x="3217119" y="2474348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8879117" y="2474349"/>
            <a:ext cx="12700" cy="2847392"/>
          </a:xfrm>
          <a:prstGeom prst="curvedConnector3">
            <a:avLst>
              <a:gd name="adj1" fmla="val 40040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4629022" y="331073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7587992" y="3329784"/>
            <a:ext cx="12700" cy="2847392"/>
          </a:xfrm>
          <a:prstGeom prst="curvedConnector3">
            <a:avLst>
              <a:gd name="adj1" fmla="val -53265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&quot;No&quot; Symbol 20"/>
          <p:cNvSpPr/>
          <p:nvPr/>
        </p:nvSpPr>
        <p:spPr>
          <a:xfrm>
            <a:off x="5761725" y="4018188"/>
            <a:ext cx="616458" cy="60879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US" sz="2800" dirty="0"/>
                  <a:t> - reducible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038" y="5011064"/>
                <a:ext cx="2799183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2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21" grpId="0" animBg="1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r="5" b="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65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9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08" y="4802586"/>
            <a:ext cx="4457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7" y="2752436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" y="252779"/>
            <a:ext cx="32004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7" y="2112393"/>
            <a:ext cx="2745033" cy="193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943" y="1886217"/>
            <a:ext cx="30480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456" y="4458472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908" y="2085285"/>
            <a:ext cx="2327529" cy="1319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56" y="4743831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377" y="587910"/>
            <a:ext cx="2480828" cy="109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49" y="134207"/>
            <a:ext cx="1536573" cy="1516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337" y="260332"/>
            <a:ext cx="1751871" cy="1421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522" y="3697395"/>
            <a:ext cx="5715000" cy="6953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8656" y="2478367"/>
            <a:ext cx="3973704" cy="8091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722" y="4661453"/>
            <a:ext cx="2209800" cy="20669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1F95ED-4620-4F24-A2E6-2FF3DFAF5CA4}"/>
              </a:ext>
            </a:extLst>
          </p:cNvPr>
          <p:cNvSpPr/>
          <p:nvPr/>
        </p:nvSpPr>
        <p:spPr>
          <a:xfrm>
            <a:off x="434794" y="747966"/>
            <a:ext cx="11161544" cy="5352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8E8FBC-14AA-44A7-8532-024DB6BA6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026" y="1263661"/>
            <a:ext cx="3450914" cy="1914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8DBAD0-35CF-416B-BD34-F96D8C4E12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8142" y="1153929"/>
            <a:ext cx="2143125" cy="213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C6D4E9-1634-4FDB-B958-6EE8460005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5142" y="1112454"/>
            <a:ext cx="2580343" cy="23118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A7BAC-43B9-4F16-B908-DBC9008DD6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7263" y="3621938"/>
            <a:ext cx="3066428" cy="1758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583229-A614-48C8-B302-84BB6C6461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66074" y="3734377"/>
            <a:ext cx="2619375" cy="174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0227FA-4C3E-44A4-8FD3-1A250A6B43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50277" y="3964241"/>
            <a:ext cx="361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1925</Words>
  <Application>Microsoft Office PowerPoint</Application>
  <PresentationFormat>Widescreen</PresentationFormat>
  <Paragraphs>343</Paragraphs>
  <Slides>85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Password Hashing and Graph Pebbling</vt:lpstr>
      <vt:lpstr>Structure of Talk</vt:lpstr>
      <vt:lpstr>Background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Password Hash Function Goals</vt:lpstr>
      <vt:lpstr>PowerPoint Presentation</vt:lpstr>
      <vt:lpstr>PowerPoint Presentation</vt:lpstr>
      <vt:lpstr>Memory Hard Functions</vt:lpstr>
      <vt:lpstr>iMHFs</vt:lpstr>
      <vt:lpstr>iMHFs</vt:lpstr>
      <vt:lpstr>iMHFs</vt:lpstr>
      <vt:lpstr>iMHFs</vt:lpstr>
      <vt:lpstr>iMHFs</vt:lpstr>
      <vt:lpstr>PowerPoint Presentation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Graph Pebbling</vt:lpstr>
      <vt:lpstr>iMHFs</vt:lpstr>
      <vt:lpstr>Review</vt:lpstr>
      <vt:lpstr>Structure of Talk</vt:lpstr>
      <vt:lpstr>Computability Results</vt:lpstr>
      <vt:lpstr>3-PARTITION</vt:lpstr>
      <vt:lpstr>Bounded 2-Linear Covering</vt:lpstr>
      <vt:lpstr>Bounded 2-Linear Covering</vt:lpstr>
      <vt:lpstr>Bounded 2-Linear Covering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Reductions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Honest Pebbling</vt:lpstr>
      <vt:lpstr>Cheater!</vt:lpstr>
      <vt:lpstr>Cheater!</vt:lpstr>
      <vt:lpstr>Cheater!</vt:lpstr>
      <vt:lpstr>Cheater!</vt:lpstr>
      <vt:lpstr>Reductions</vt:lpstr>
      <vt:lpstr>Structure of Talk</vt:lpstr>
      <vt:lpstr>Graph Reducibility</vt:lpstr>
      <vt:lpstr>Graph Reducibility</vt:lpstr>
      <vt:lpstr>Vertex Cover</vt:lpstr>
      <vt:lpstr>Vertex Cover</vt:lpstr>
      <vt:lpstr>Vertex Cover</vt:lpstr>
      <vt:lpstr>Vertex Cover</vt:lpstr>
      <vt:lpstr>Reduction</vt:lpstr>
      <vt:lpstr>Reduction</vt:lpstr>
      <vt:lpstr>Reduction</vt:lpstr>
      <vt:lpstr>Reduction</vt:lpstr>
      <vt:lpstr>Reduction</vt:lpstr>
      <vt:lpstr>PowerPoint Presentation</vt:lpstr>
      <vt:lpstr>Summary</vt:lpstr>
      <vt:lpstr>Open Questions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Samson Zhou</dc:creator>
  <cp:lastModifiedBy>Samson Zhou</cp:lastModifiedBy>
  <cp:revision>3</cp:revision>
  <dcterms:created xsi:type="dcterms:W3CDTF">2026-02-09T22:44:27Z</dcterms:created>
  <dcterms:modified xsi:type="dcterms:W3CDTF">2026-02-10T02:25:05Z</dcterms:modified>
</cp:coreProperties>
</file>